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448" r:id="rId5"/>
    <p:sldId id="2477" r:id="rId6"/>
    <p:sldId id="2476" r:id="rId7"/>
    <p:sldId id="2494" r:id="rId8"/>
    <p:sldId id="2478" r:id="rId9"/>
    <p:sldId id="2468" r:id="rId10"/>
    <p:sldId id="262" r:id="rId11"/>
    <p:sldId id="2491" r:id="rId12"/>
    <p:sldId id="2492" r:id="rId13"/>
    <p:sldId id="2493" r:id="rId14"/>
    <p:sldId id="2483" r:id="rId15"/>
    <p:sldId id="2451" r:id="rId16"/>
    <p:sldId id="245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94"/>
          </p14:sldIdLst>
        </p14:section>
        <p14:section name="Intro material" id="{768B3C91-E877-413E-995D-115A021C66B1}">
          <p14:sldIdLst>
            <p14:sldId id="2478"/>
            <p14:sldId id="2468"/>
            <p14:sldId id="262"/>
            <p14:sldId id="2491"/>
            <p14:sldId id="2492"/>
          </p14:sldIdLst>
        </p14:section>
        <p14:section name="Getting help" id="{AE4AA0DF-5F33-4441-82A2-088D3CC5A766}">
          <p14:sldIdLst>
            <p14:sldId id="2493"/>
          </p14:sldIdLst>
        </p14:section>
        <p14:section name="Project Prep" id="{93479193-71BF-41AA-9933-E2ED68D74220}">
          <p14:sldIdLst>
            <p14:sldId id="2483"/>
            <p14:sldId id="2451"/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613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discord.gg/riotgamesdevrel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developer.riotgames.com/apis#account-v1/GET_getByRiotId" TargetMode="Externa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5.png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eraki-analytics/cassiopeia" TargetMode="External"/><Relationship Id="rId2" Type="http://schemas.openxmlformats.org/officeDocument/2006/relationships/hyperlink" Target="https://github.com/pseudonym117/Riot-Watcher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hyperlink" Target="https://github.com/Canisback/pantheon" TargetMode="External"/><Relationship Id="rId4" Type="http://schemas.openxmlformats.org/officeDocument/2006/relationships/hyperlink" Target="https://github.com/paaksing/Pyo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Welcome to the Riot API Bootcamp!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Know more, win more.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9" name="Rectangle 1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262" y="339664"/>
            <a:ext cx="7791962" cy="6642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Where to get help</a:t>
            </a:r>
          </a:p>
        </p:txBody>
      </p:sp>
      <p:grpSp>
        <p:nvGrpSpPr>
          <p:cNvPr id="130" name="Group 112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14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2" name="Text Placeholder 5">
            <a:extLst>
              <a:ext uri="{FF2B5EF4-FFF2-40B4-BE49-F238E27FC236}">
                <a16:creationId xmlns:a16="http://schemas.microsoft.com/office/drawing/2014/main" id="{7668DEAB-6CB6-4CCE-A3D7-E66A97B55976}"/>
              </a:ext>
            </a:extLst>
          </p:cNvPr>
          <p:cNvSpPr txBox="1">
            <a:spLocks/>
          </p:cNvSpPr>
          <p:nvPr/>
        </p:nvSpPr>
        <p:spPr>
          <a:xfrm>
            <a:off x="569169" y="1617681"/>
            <a:ext cx="5431234" cy="47216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1800" dirty="0"/>
              <a:t>Each library has its own documentation explaining what different functions do</a:t>
            </a:r>
          </a:p>
          <a:p>
            <a:pPr>
              <a:lnSpc>
                <a:spcPct val="90000"/>
              </a:lnSpc>
            </a:pPr>
            <a:r>
              <a:rPr lang="en-US" sz="1800" dirty="0"/>
              <a:t>The code documentation also has examples!</a:t>
            </a:r>
          </a:p>
          <a:p>
            <a:pPr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Because the Riot API community is relatively small, searching the internet if you have a problem doesn’t really help.</a:t>
            </a:r>
          </a:p>
          <a:p>
            <a:pPr>
              <a:lnSpc>
                <a:spcPct val="90000"/>
              </a:lnSpc>
            </a:pPr>
            <a:r>
              <a:rPr lang="en-US" sz="1800" dirty="0"/>
              <a:t>Check out the Riot Games Developer discord server:</a:t>
            </a:r>
            <a:br>
              <a:rPr lang="en-US" sz="1800" dirty="0"/>
            </a:br>
            <a:r>
              <a:rPr lang="en-US" sz="1800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https://discord.gg/riotgamesdevrel</a:t>
            </a:r>
            <a:endParaRPr lang="en-US" sz="1800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800" dirty="0"/>
              <a:t>You can also reach out to me or others in the community if you have questions!</a:t>
            </a:r>
          </a:p>
        </p:txBody>
      </p:sp>
      <p:pic>
        <p:nvPicPr>
          <p:cNvPr id="20" name="Picture 1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18C92AB-03BD-4989-8E59-B0F4601433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3177"/>
          <a:stretch/>
        </p:blipFill>
        <p:spPr>
          <a:xfrm>
            <a:off x="6323430" y="1210586"/>
            <a:ext cx="5547095" cy="2484081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41780A-A14C-4883-9161-247A666678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15080"/>
          <a:stretch/>
        </p:blipFill>
        <p:spPr>
          <a:xfrm>
            <a:off x="6323430" y="3978515"/>
            <a:ext cx="5545541" cy="248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210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6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200" kern="1200" spc="3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Automating an API request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51164" y="586822"/>
            <a:ext cx="6002636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b="1" dirty="0"/>
              <a:t>DEMONSTRATION with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/riot/account/v1/accounts/by-riot-id/{</a:t>
            </a:r>
            <a:r>
              <a:rPr lang="en-US" sz="1800" dirty="0" err="1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gameName</a:t>
            </a:r>
            <a:r>
              <a:rPr lang="en-US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}/{</a:t>
            </a:r>
            <a:r>
              <a:rPr lang="en-US" sz="1800" dirty="0" err="1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tagLine</a:t>
            </a:r>
            <a:r>
              <a:rPr lang="en-US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}</a:t>
            </a:r>
            <a:endParaRPr lang="en-US" sz="1800" dirty="0"/>
          </a:p>
          <a:p>
            <a:pPr marL="0" indent="0">
              <a:lnSpc>
                <a:spcPct val="90000"/>
              </a:lnSpc>
              <a:buNone/>
            </a:pPr>
            <a:endParaRPr lang="en-US" sz="1800" i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800" i="1" dirty="0"/>
              <a:t>Same as Module 2, but now with code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A0B0C6-9B1A-448B-90A2-241189304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784" y="3122253"/>
            <a:ext cx="11164824" cy="2707469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832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12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Project-3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Automate an API call using a library 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Save and play around with the data!</a:t>
            </a:r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6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4BA8418F-8203-42D4-9392-B2EBC59DF999}"/>
              </a:ext>
            </a:extLst>
          </p:cNvPr>
          <p:cNvSpPr txBox="1">
            <a:spLocks/>
          </p:cNvSpPr>
          <p:nvPr/>
        </p:nvSpPr>
        <p:spPr>
          <a:xfrm>
            <a:off x="546307" y="137828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Bootcamp syllabus</a:t>
            </a:r>
            <a:endParaRPr lang="en-US" sz="4800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ED1731EA-9D9B-430B-BEC4-5699A810607F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E23F871-3699-4F32-A39A-E0F28CDBFC95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644D4B-765C-4B37-9AC1-F397D272CB02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D59A4E-7A4B-4F55-8786-30563446B116}"/>
              </a:ext>
            </a:extLst>
          </p:cNvPr>
          <p:cNvSpPr/>
          <p:nvPr/>
        </p:nvSpPr>
        <p:spPr>
          <a:xfrm>
            <a:off x="377632" y="3630966"/>
            <a:ext cx="3999059" cy="8966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014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3: Automating API interactions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702810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Autofit/>
          </a:bodyPr>
          <a:lstStyle/>
          <a:p>
            <a:r>
              <a:rPr lang="en-US" sz="4800" dirty="0"/>
              <a:t>Module 3: Automation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420" r="20420"/>
          <a:stretch/>
        </p:blipFill>
        <p:spPr>
          <a:xfrm>
            <a:off x="0" y="0"/>
            <a:ext cx="6096000" cy="686792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1544E0-EC3C-4241-95E5-FD6AD26BDF5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 startAt="3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</p:txBody>
      </p:sp>
    </p:spTree>
    <p:extLst>
      <p:ext uri="{BB962C8B-B14F-4D97-AF65-F5344CB8AC3E}">
        <p14:creationId xmlns:p14="http://schemas.microsoft.com/office/powerpoint/2010/main" val="847896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000" kern="1200" spc="3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are python libraries?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A0DDB0C-8226-4D2B-B945-8678F28A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7290" y="3383121"/>
            <a:ext cx="3582072" cy="27932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A library is a collection of books or is a room or place where many books are stored to be used later. </a:t>
            </a:r>
          </a:p>
          <a:p>
            <a:pPr marL="457200" lvl="1"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Similarly, in the programming world, a library is a collection of precompiled codes that can be used later in a program for some specific well-defined operations.</a:t>
            </a:r>
          </a:p>
          <a:p>
            <a:pPr marL="457200" lvl="1">
              <a:lnSpc>
                <a:spcPct val="90000"/>
              </a:lnSpc>
            </a:pPr>
            <a:endParaRPr lang="en-US" sz="1600" dirty="0">
              <a:solidFill>
                <a:schemeClr val="bg1"/>
              </a:solidFill>
            </a:endParaRPr>
          </a:p>
          <a:p>
            <a:pPr marL="457200" lvl="1">
              <a:lnSpc>
                <a:spcPct val="90000"/>
              </a:lnSpc>
            </a:pPr>
            <a:r>
              <a:rPr lang="en-US" sz="1600" b="1" dirty="0">
                <a:solidFill>
                  <a:schemeClr val="bg1"/>
                </a:solidFill>
              </a:rPr>
              <a:t>Example: </a:t>
            </a:r>
            <a:r>
              <a:rPr lang="en-US" sz="1600" i="1" dirty="0">
                <a:solidFill>
                  <a:schemeClr val="bg1"/>
                </a:solidFill>
              </a:rPr>
              <a:t>pandas</a:t>
            </a:r>
            <a:r>
              <a:rPr lang="en-US" sz="1600" dirty="0">
                <a:solidFill>
                  <a:schemeClr val="bg1"/>
                </a:solidFill>
              </a:rPr>
              <a:t> let us preform a bunch of operations on a dataset</a:t>
            </a:r>
          </a:p>
        </p:txBody>
      </p:sp>
      <p:pic>
        <p:nvPicPr>
          <p:cNvPr id="10" name="Picture 9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688A535-B4C5-4B5A-ABE3-E9D1E5A7C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652" y="1106455"/>
            <a:ext cx="6642532" cy="4066856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8C2E478F-E849-4A8C-AF1F-CBCC78A7CBFA}" type="slidenum">
              <a:rPr lang="en-US">
                <a:solidFill>
                  <a:schemeClr val="bg1"/>
                </a:solidFill>
              </a:rPr>
              <a:pPr algn="ctr">
                <a:spcAft>
                  <a:spcPts val="600"/>
                </a:spcAft>
                <a:defRPr/>
              </a:pPr>
              <a:t>7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94">
            <a:extLst>
              <a:ext uri="{FF2B5EF4-FFF2-40B4-BE49-F238E27FC236}">
                <a16:creationId xmlns:a16="http://schemas.microsoft.com/office/drawing/2014/main" id="{AAAE94E3-A7DB-4868-B1E3-E49703488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700"/>
              <a:t>Libraries for the riot api</a:t>
            </a:r>
          </a:p>
        </p:txBody>
      </p:sp>
      <p:grpSp>
        <p:nvGrpSpPr>
          <p:cNvPr id="129" name="Group 96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9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Rectangle 10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7668DEAB-6CB6-4CCE-A3D7-E66A97B55976}"/>
              </a:ext>
            </a:extLst>
          </p:cNvPr>
          <p:cNvSpPr txBox="1">
            <a:spLocks/>
          </p:cNvSpPr>
          <p:nvPr/>
        </p:nvSpPr>
        <p:spPr>
          <a:xfrm>
            <a:off x="590719" y="2330505"/>
            <a:ext cx="5278066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Thankfully, people have written libraries that allow us to automate Riot API interactions!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Each programming language has its own version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Simplifies complicated requests into short code bits</a:t>
            </a:r>
          </a:p>
          <a:p>
            <a:pPr>
              <a:lnSpc>
                <a:spcPct val="90000"/>
              </a:lnSpc>
            </a:pPr>
            <a:endParaRPr lang="en-US" sz="2000" dirty="0"/>
          </a:p>
        </p:txBody>
      </p:sp>
      <p:sp>
        <p:nvSpPr>
          <p:cNvPr id="132" name="Rectangle 102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0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EF6A2A99-5D03-4535-986E-BBC5C2AB2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3423" y="1346451"/>
            <a:ext cx="4397433" cy="989637"/>
          </a:xfrm>
          <a:prstGeom prst="rect">
            <a:avLst/>
          </a:prstGeom>
        </p:spPr>
      </p:pic>
      <p:sp>
        <p:nvSpPr>
          <p:cNvPr id="134" name="Rectangle 106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5684-C114-4EDB-8CD8-CB4A7AC6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3423" y="3922711"/>
            <a:ext cx="4395569" cy="2089121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5070" y="6492240"/>
            <a:ext cx="105571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122" name="Text Placeholder 5">
            <a:extLst>
              <a:ext uri="{FF2B5EF4-FFF2-40B4-BE49-F238E27FC236}">
                <a16:creationId xmlns:a16="http://schemas.microsoft.com/office/drawing/2014/main" id="{C8CCDD38-1CE6-46BE-94E2-D3112095B809}"/>
              </a:ext>
            </a:extLst>
          </p:cNvPr>
          <p:cNvSpPr txBox="1">
            <a:spLocks/>
          </p:cNvSpPr>
          <p:nvPr/>
        </p:nvSpPr>
        <p:spPr>
          <a:xfrm>
            <a:off x="7013264" y="1001690"/>
            <a:ext cx="4397433" cy="408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1200" dirty="0"/>
              <a:t>Getting champion mastery with the </a:t>
            </a:r>
            <a:r>
              <a:rPr lang="en-US" sz="1200" i="1" dirty="0"/>
              <a:t>Cassiopeia</a:t>
            </a:r>
            <a:r>
              <a:rPr lang="en-US" sz="1200" dirty="0"/>
              <a:t> library</a:t>
            </a:r>
          </a:p>
        </p:txBody>
      </p:sp>
      <p:sp>
        <p:nvSpPr>
          <p:cNvPr id="127" name="Text Placeholder 5">
            <a:extLst>
              <a:ext uri="{FF2B5EF4-FFF2-40B4-BE49-F238E27FC236}">
                <a16:creationId xmlns:a16="http://schemas.microsoft.com/office/drawing/2014/main" id="{DC2FD16C-4A32-4AD5-9E3E-6CAC079A5F87}"/>
              </a:ext>
            </a:extLst>
          </p:cNvPr>
          <p:cNvSpPr txBox="1">
            <a:spLocks/>
          </p:cNvSpPr>
          <p:nvPr/>
        </p:nvSpPr>
        <p:spPr>
          <a:xfrm>
            <a:off x="7013263" y="3576967"/>
            <a:ext cx="4397433" cy="408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1200" dirty="0"/>
              <a:t>Checking competitive match rank with </a:t>
            </a:r>
            <a:r>
              <a:rPr lang="en-US" sz="1200" i="1" dirty="0"/>
              <a:t>Riot Watch </a:t>
            </a:r>
            <a:r>
              <a:rPr lang="en-US" sz="1200" dirty="0"/>
              <a:t>library</a:t>
            </a:r>
          </a:p>
        </p:txBody>
      </p:sp>
    </p:spTree>
    <p:extLst>
      <p:ext uri="{BB962C8B-B14F-4D97-AF65-F5344CB8AC3E}">
        <p14:creationId xmlns:p14="http://schemas.microsoft.com/office/powerpoint/2010/main" val="1075576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Popular riot </a:t>
            </a: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api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Python Libraries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7668DEAB-6CB6-4CCE-A3D7-E66A97B55976}"/>
              </a:ext>
            </a:extLst>
          </p:cNvPr>
          <p:cNvSpPr txBox="1">
            <a:spLocks/>
          </p:cNvSpPr>
          <p:nvPr/>
        </p:nvSpPr>
        <p:spPr>
          <a:xfrm>
            <a:off x="643469" y="1457471"/>
            <a:ext cx="4008384" cy="471949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1800" i="1" dirty="0"/>
              <a:t>Riot Watcher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Least buggy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Supports different Riot games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https://github.com/pseudonym117/Riot-Watcher</a:t>
            </a:r>
            <a:endParaRPr lang="en-US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800" i="1" dirty="0"/>
              <a:t>Cassiopeia</a:t>
            </a:r>
            <a:r>
              <a:rPr lang="en-US" sz="1800" dirty="0"/>
              <a:t>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Easiest to use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Web-based integrations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https://github.com/meraki-analytics/cassiopeia</a:t>
            </a:r>
            <a:endParaRPr lang="en-US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800" i="1" dirty="0" err="1"/>
              <a:t>Pyot</a:t>
            </a:r>
            <a:r>
              <a:rPr lang="en-US" sz="1800" dirty="0"/>
              <a:t> </a:t>
            </a:r>
          </a:p>
          <a:p>
            <a:pPr lvl="1">
              <a:lnSpc>
                <a:spcPct val="90000"/>
              </a:lnSpc>
            </a:pPr>
            <a:r>
              <a:rPr lang="en-US" sz="1800" dirty="0" err="1"/>
              <a:t>AsyncIO</a:t>
            </a:r>
            <a:r>
              <a:rPr lang="en-US" sz="1800" dirty="0"/>
              <a:t> based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Does not support </a:t>
            </a:r>
            <a:r>
              <a:rPr lang="en-US" sz="1800" dirty="0" err="1"/>
              <a:t>DDragon</a:t>
            </a:r>
            <a:endParaRPr lang="en-US" sz="1800" dirty="0"/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https://github.com/paaksing/Pyot</a:t>
            </a:r>
            <a:endParaRPr lang="en-US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800" i="1" dirty="0"/>
              <a:t>Pantheon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Simpler </a:t>
            </a:r>
            <a:r>
              <a:rPr lang="en-US" sz="1800" dirty="0" err="1"/>
              <a:t>Pyot</a:t>
            </a:r>
            <a:endParaRPr lang="en-US" sz="1800" dirty="0"/>
          </a:p>
          <a:p>
            <a:pPr lvl="1">
              <a:lnSpc>
                <a:spcPct val="90000"/>
              </a:lnSpc>
            </a:pPr>
            <a:r>
              <a:rPr lang="en-US" sz="1800" dirty="0"/>
              <a:t>Supports most endpoints</a:t>
            </a:r>
            <a:endParaRPr lang="en-US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5">
                    <a:lumMod val="50000"/>
                    <a:lumOff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https://github.com/Canisback/pantheon</a:t>
            </a:r>
            <a:endParaRPr lang="en-US"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  <a:p>
            <a:pPr lvl="1"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endParaRPr lang="en-US" sz="18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13FCBDF-335C-4BCB-8FCF-BD7FD5E74E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9381" y="1457471"/>
            <a:ext cx="6759151" cy="4663814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309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765</TotalTime>
  <Words>781</Words>
  <Application>Microsoft Office PowerPoint</Application>
  <PresentationFormat>Widescreen</PresentationFormat>
  <Paragraphs>125</Paragraphs>
  <Slides>13</Slides>
  <Notes>3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Welcome to the Riot API Bootcamp!</vt:lpstr>
      <vt:lpstr>What is the purpose of this course?</vt:lpstr>
      <vt:lpstr>Who am i?</vt:lpstr>
      <vt:lpstr>PowerPoint Presentation</vt:lpstr>
      <vt:lpstr>Module 3: Automating API interactions</vt:lpstr>
      <vt:lpstr>Module 3: Automation</vt:lpstr>
      <vt:lpstr>What are python libraries?</vt:lpstr>
      <vt:lpstr>Libraries for the riot api</vt:lpstr>
      <vt:lpstr>Popular riot api Python Libraries</vt:lpstr>
      <vt:lpstr>Where to get help</vt:lpstr>
      <vt:lpstr>Automating an API request</vt:lpstr>
      <vt:lpstr>Project-3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53</cp:revision>
  <dcterms:created xsi:type="dcterms:W3CDTF">2020-12-14T19:35:28Z</dcterms:created>
  <dcterms:modified xsi:type="dcterms:W3CDTF">2022-02-17T01:04:26Z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